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2"/>
    <p:sldId id="263" r:id="rId3"/>
  </p:sldIdLst>
  <p:sldSz cx="7559675" cy="1069181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23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9"/>
    <a:srgbClr val="E8EEF8"/>
    <a:srgbClr val="EBF0F9"/>
    <a:srgbClr val="FFF5D9"/>
    <a:srgbClr val="FFFAEB"/>
    <a:srgbClr val="ECF5E7"/>
    <a:srgbClr val="FFF3D1"/>
    <a:srgbClr val="FFFCF3"/>
    <a:srgbClr val="FFF9E7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4" autoAdjust="0"/>
    <p:restoredTop sz="94660"/>
  </p:normalViewPr>
  <p:slideViewPr>
    <p:cSldViewPr showGuides="1">
      <p:cViewPr>
        <p:scale>
          <a:sx n="150" d="100"/>
          <a:sy n="150" d="100"/>
        </p:scale>
        <p:origin x="1368" y="-2074"/>
      </p:cViewPr>
      <p:guideLst>
        <p:guide orient="horz" pos="3288"/>
        <p:guide pos="23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5"/>
            </a:lvl1pPr>
            <a:lvl2pPr marL="377825" indent="0" algn="ctr">
              <a:buNone/>
              <a:defRPr sz="1655"/>
            </a:lvl2pPr>
            <a:lvl3pPr marL="755650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7585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5">
                <a:solidFill>
                  <a:schemeClr val="tx1"/>
                </a:solidFill>
              </a:defRPr>
            </a:lvl1pPr>
            <a:lvl2pPr marL="377825" indent="0">
              <a:buNone/>
              <a:defRPr sz="1655">
                <a:solidFill>
                  <a:schemeClr val="tx1">
                    <a:tint val="75000"/>
                  </a:schemeClr>
                </a:solidFill>
              </a:defRPr>
            </a:lvl2pPr>
            <a:lvl3pPr marL="75565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411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19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8976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6758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460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7825" indent="0">
              <a:buNone/>
              <a:defRPr sz="1655" b="1"/>
            </a:lvl2pPr>
            <a:lvl3pPr marL="755650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7585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7825" indent="0">
              <a:buNone/>
              <a:defRPr sz="1655" b="1"/>
            </a:lvl2pPr>
            <a:lvl3pPr marL="755650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7585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5"/>
            </a:lvl3pPr>
            <a:lvl4pPr>
              <a:defRPr sz="1655"/>
            </a:lvl4pPr>
            <a:lvl5pPr>
              <a:defRPr sz="1655"/>
            </a:lvl5pPr>
            <a:lvl6pPr>
              <a:defRPr sz="1655"/>
            </a:lvl6pPr>
            <a:lvl7pPr>
              <a:defRPr sz="1655"/>
            </a:lvl7pPr>
            <a:lvl8pPr>
              <a:defRPr sz="1655"/>
            </a:lvl8pPr>
            <a:lvl9pPr>
              <a:defRPr sz="1655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5"/>
            </a:lvl1pPr>
            <a:lvl2pPr marL="377825" indent="0">
              <a:buNone/>
              <a:defRPr sz="1155"/>
            </a:lvl2pPr>
            <a:lvl3pPr marL="755650" indent="0">
              <a:buNone/>
              <a:defRPr sz="990"/>
            </a:lvl3pPr>
            <a:lvl4pPr marL="1134110" indent="0">
              <a:buNone/>
              <a:defRPr sz="825"/>
            </a:lvl4pPr>
            <a:lvl5pPr marL="1511935" indent="0">
              <a:buNone/>
              <a:defRPr sz="825"/>
            </a:lvl5pPr>
            <a:lvl6pPr marL="1889760" indent="0">
              <a:buNone/>
              <a:defRPr sz="825"/>
            </a:lvl6pPr>
            <a:lvl7pPr marL="2267585" indent="0">
              <a:buNone/>
              <a:defRPr sz="825"/>
            </a:lvl7pPr>
            <a:lvl8pPr marL="2646045" indent="0">
              <a:buNone/>
              <a:defRPr sz="825"/>
            </a:lvl8pPr>
            <a:lvl9pPr marL="3023870" indent="0">
              <a:buNone/>
              <a:defRPr sz="82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825" indent="0">
              <a:buNone/>
              <a:defRPr sz="2315"/>
            </a:lvl2pPr>
            <a:lvl3pPr marL="755650" indent="0">
              <a:buNone/>
              <a:defRPr sz="1985"/>
            </a:lvl3pPr>
            <a:lvl4pPr marL="1134110" indent="0">
              <a:buNone/>
              <a:defRPr sz="1655"/>
            </a:lvl4pPr>
            <a:lvl5pPr marL="1511935" indent="0">
              <a:buNone/>
              <a:defRPr sz="1655"/>
            </a:lvl5pPr>
            <a:lvl6pPr marL="1889760" indent="0">
              <a:buNone/>
              <a:defRPr sz="1655"/>
            </a:lvl6pPr>
            <a:lvl7pPr marL="2267585" indent="0">
              <a:buNone/>
              <a:defRPr sz="1655"/>
            </a:lvl7pPr>
            <a:lvl8pPr marL="2646045" indent="0">
              <a:buNone/>
              <a:defRPr sz="1655"/>
            </a:lvl8pPr>
            <a:lvl9pPr marL="3023870" indent="0">
              <a:buNone/>
              <a:defRPr sz="165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5"/>
            </a:lvl1pPr>
            <a:lvl2pPr marL="377825" indent="0">
              <a:buNone/>
              <a:defRPr sz="1155"/>
            </a:lvl2pPr>
            <a:lvl3pPr marL="755650" indent="0">
              <a:buNone/>
              <a:defRPr sz="990"/>
            </a:lvl3pPr>
            <a:lvl4pPr marL="1134110" indent="0">
              <a:buNone/>
              <a:defRPr sz="825"/>
            </a:lvl4pPr>
            <a:lvl5pPr marL="1511935" indent="0">
              <a:buNone/>
              <a:defRPr sz="825"/>
            </a:lvl5pPr>
            <a:lvl6pPr marL="1889760" indent="0">
              <a:buNone/>
              <a:defRPr sz="825"/>
            </a:lvl6pPr>
            <a:lvl7pPr marL="2267585" indent="0">
              <a:buNone/>
              <a:defRPr sz="825"/>
            </a:lvl7pPr>
            <a:lvl8pPr marL="2646045" indent="0">
              <a:buNone/>
              <a:defRPr sz="825"/>
            </a:lvl8pPr>
            <a:lvl9pPr marL="3023870" indent="0">
              <a:buNone/>
              <a:defRPr sz="82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AEDA6-B033-4C96-BBAE-C2A09BB24307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588A9-E119-4B5B-A838-EE3AE7ECF3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650" rtl="0" eaLnBrk="1" latinLnBrk="0" hangingPunct="1">
        <a:lnSpc>
          <a:spcPct val="90000"/>
        </a:lnSpc>
        <a:spcBef>
          <a:spcPct val="0"/>
        </a:spcBef>
        <a:buNone/>
        <a:defRPr sz="36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565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270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899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681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464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246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8976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758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04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387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901536" y="3892098"/>
            <a:ext cx="5748950" cy="245110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chemeClr val="accent5">
                  <a:alpha val="20000"/>
                </a:schemeClr>
              </a:gs>
              <a:gs pos="57000">
                <a:schemeClr val="accent5">
                  <a:alpha val="60000"/>
                </a:schemeClr>
              </a:gs>
              <a:gs pos="72000">
                <a:schemeClr val="accent5">
                  <a:alpha val="70000"/>
                </a:schemeClr>
              </a:gs>
              <a:gs pos="100000">
                <a:schemeClr val="accent5"/>
              </a:gs>
              <a:gs pos="2000">
                <a:schemeClr val="accent5">
                  <a:alpha val="0"/>
                </a:schemeClr>
              </a:gs>
            </a:gsLst>
            <a:lin ang="108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粉磨技术  </a:t>
            </a:r>
            <a:r>
              <a:rPr lang="en-US" altLang="zh-CN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Grinding Technology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901700" y="2171892"/>
            <a:ext cx="5748950" cy="245110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chemeClr val="accent5">
                  <a:alpha val="20000"/>
                </a:schemeClr>
              </a:gs>
              <a:gs pos="57000">
                <a:schemeClr val="accent5">
                  <a:alpha val="60000"/>
                </a:schemeClr>
              </a:gs>
              <a:gs pos="72000">
                <a:schemeClr val="accent5">
                  <a:alpha val="70000"/>
                </a:schemeClr>
              </a:gs>
              <a:gs pos="100000">
                <a:schemeClr val="accent5"/>
              </a:gs>
              <a:gs pos="2000">
                <a:schemeClr val="accent5">
                  <a:alpha val="0"/>
                </a:schemeClr>
              </a:gs>
            </a:gsLst>
            <a:lin ang="108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绿色低碳  </a:t>
            </a:r>
            <a:r>
              <a:rPr lang="en-US" altLang="zh-CN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Green and Low-Carbon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5347" y="1215323"/>
            <a:ext cx="5748950" cy="245110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chemeClr val="accent5">
                  <a:alpha val="20000"/>
                </a:schemeClr>
              </a:gs>
              <a:gs pos="57000">
                <a:schemeClr val="accent5">
                  <a:alpha val="60000"/>
                </a:schemeClr>
              </a:gs>
              <a:gs pos="72000">
                <a:schemeClr val="accent5">
                  <a:alpha val="70000"/>
                </a:schemeClr>
              </a:gs>
              <a:gs pos="100000">
                <a:schemeClr val="accent5"/>
              </a:gs>
              <a:gs pos="2000">
                <a:schemeClr val="accent5">
                  <a:alpha val="0"/>
                </a:schemeClr>
              </a:gs>
            </a:gsLst>
            <a:lin ang="108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行业纵览  </a:t>
            </a:r>
            <a:r>
              <a:rPr lang="en-US" altLang="zh-CN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Industry Overview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135731" y="373521"/>
            <a:ext cx="12808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5"/>
                </a:solidFill>
              </a:rPr>
              <a:t>目      录</a:t>
            </a:r>
            <a:endParaRPr lang="en-US" altLang="zh-CN" sz="2400" b="1" dirty="0">
              <a:solidFill>
                <a:schemeClr val="accent5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accent5"/>
                </a:solidFill>
              </a:rPr>
              <a:t>CONTENTS</a:t>
            </a:r>
            <a:endParaRPr lang="zh-CN" altLang="en-US" b="1" dirty="0">
              <a:solidFill>
                <a:schemeClr val="accent5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19200" y="1485900"/>
            <a:ext cx="5438775" cy="698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对我国水泥工业发展进程的认识与思考      </a:t>
            </a:r>
            <a:r>
              <a:rPr lang="en-US" altLang="zh-CN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             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马文旭，周清浩</a:t>
            </a:r>
            <a:endParaRPr lang="en-US" altLang="zh-CN" sz="95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indent="0" defTabSz="471488" fontAlgn="auto">
              <a:lnSpc>
                <a:spcPts val="1500"/>
              </a:lnSpc>
            </a:pP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Understanding and reflection on the development process of  China's cement industry</a:t>
            </a:r>
          </a:p>
          <a:p>
            <a:pPr indent="0" algn="r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Ma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Wenxu</a:t>
            </a:r>
            <a:r>
              <a:rPr lang="zh-CN" altLang="en-US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Zhou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Qinghao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0100" y="1509395"/>
            <a:ext cx="3937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01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93800" y="2446021"/>
            <a:ext cx="5456686" cy="14448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“双碳”目标驱动下水泥行业的替代燃料研究进展</a:t>
            </a:r>
            <a:r>
              <a:rPr lang="zh-CN" altLang="en-US" sz="950" baseline="30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*                                                     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950" baseline="30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李 超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Research progress on alternative fuels in the cement industry driven by the “Dual Carbon” goals 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 Chao</a:t>
            </a:r>
          </a:p>
          <a:p>
            <a:pPr indent="0" algn="r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废纺作替代燃料在水泥生产线的应用                                                  周 斌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Application of waste textiles as alternative fuel in cement production lines                                   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Zhou Bin</a:t>
            </a:r>
          </a:p>
          <a:p>
            <a:pPr indent="0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水泥生产线烧成系统余热驱动海水淡化工艺设计                 朱芳辰，郝银鑫，李 朝，余 尧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Design and research on waste heat-driven seawater desalination process for cement production line sintering system                                                                                    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Zhu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Fangchen</a:t>
            </a:r>
            <a:r>
              <a:rPr lang="zh-CN" altLang="en-US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Hao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Yinxin</a:t>
            </a:r>
            <a:r>
              <a:rPr lang="zh-CN" altLang="en-US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en-US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 Zhao ,Yu Yao</a:t>
            </a:r>
            <a:endParaRPr lang="zh-CN" altLang="en-US" sz="95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2005" y="2461260"/>
            <a:ext cx="3765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07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87450" y="4180894"/>
            <a:ext cx="5470525" cy="202819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基于第三粉碎理论与易碎性试验的辊压机预测模型</a:t>
            </a:r>
            <a:r>
              <a:rPr lang="zh-CN" altLang="en-US" sz="950" baseline="30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*                   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张林飞，张杨睿，范  俊，高 霖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Predictive model for roller press based on the third crushing theory and friability test 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Zhang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Linfei,Zhang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Yangrui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Fan Jun , Gao Lin</a:t>
            </a:r>
          </a:p>
          <a:p>
            <a:pPr indent="0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小辊压机水泥联合粉磨系统的节能改造      </a:t>
            </a:r>
            <a:endParaRPr lang="en-US" altLang="zh-CN" sz="95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indent="0" algn="just" fontAlgn="auto">
              <a:lnSpc>
                <a:spcPts val="1500"/>
              </a:lnSpc>
            </a:pPr>
            <a:r>
              <a:rPr lang="en-US" altLang="zh-CN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             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宋  洋，许艺馨，曾  荣，陶从喜，周  鹏，冯 磊，韦怀珺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Energy-saving renovation of a cement combined grinding system with a small roller press</a:t>
            </a:r>
          </a:p>
          <a:p>
            <a:pPr indent="0" algn="l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Song Yang, Xu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Yixin,Zeng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Rong,Tao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Congxi,Zhou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Peng,Feng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Lei,Wei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Huaijun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algn="l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闭路磨生产水泥细度的优化与管控</a:t>
            </a:r>
            <a:r>
              <a:rPr lang="en-US" altLang="zh-CN" sz="95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</a:t>
            </a:r>
            <a:r>
              <a:rPr lang="zh-CN" altLang="en-US" sz="950" baseline="3000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朱桂芝，陈明英，田卫健，孟庆举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Optimization and control of cement fineness produced by large closed-circuit mill</a:t>
            </a:r>
          </a:p>
          <a:p>
            <a:pPr indent="0" algn="r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Zhu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Guizhi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Chen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Mingying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Tian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Weijian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Meng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Qingju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950" i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01699" y="251197"/>
            <a:ext cx="1468129" cy="49615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91210" y="2838291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12</a:t>
            </a:r>
            <a:endParaRPr lang="zh-CN" altLang="en-US" sz="1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98196" y="3215640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16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04545" y="4188515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19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803275" y="4770810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24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806450" y="5536004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29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905590" y="6207507"/>
            <a:ext cx="5748950" cy="246221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chemeClr val="accent5">
                  <a:alpha val="20000"/>
                </a:schemeClr>
              </a:gs>
              <a:gs pos="57000">
                <a:schemeClr val="accent5">
                  <a:alpha val="60000"/>
                </a:schemeClr>
              </a:gs>
              <a:gs pos="72000">
                <a:schemeClr val="accent5">
                  <a:alpha val="70000"/>
                </a:schemeClr>
              </a:gs>
              <a:gs pos="100000">
                <a:schemeClr val="accent5"/>
              </a:gs>
              <a:gs pos="2000">
                <a:schemeClr val="accent5">
                  <a:alpha val="0"/>
                </a:schemeClr>
              </a:gs>
            </a:gsLst>
            <a:lin ang="108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试验研究  </a:t>
            </a:r>
            <a:r>
              <a:rPr lang="en-US" altLang="zh-CN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Experimental Study</a:t>
            </a:r>
            <a:endParaRPr lang="zh-CN" altLang="en-US" sz="10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93165" y="6475785"/>
            <a:ext cx="5464810" cy="40522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ts val="1500"/>
              </a:lnSpc>
              <a:tabLst>
                <a:tab pos="5110163" algn="l"/>
              </a:tabLst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篦冷机熟料冷却过程的两种数学模型对比分析与适用性研究                     廉立中，凌金辉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Comparative analysis and applicability study of two mathematical models for the clinker cooling process in a grate cooler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Lian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Lizhong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Ling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Jinhui</a:t>
            </a:r>
            <a:endParaRPr lang="en-US" altLang="zh-CN" sz="9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煅烧氧化镁对低热硅酸盐水泥膨胀性能的影响                         芋艳梅，韩方学，张新生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Effect of magnesium oxide calcined on expansive property of low heat Portland cement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Yu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Yanmei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Han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Fangxue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Zhang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Xinsheng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氧化镁膨胀剂对再生砂</a:t>
            </a:r>
            <a:r>
              <a:rPr lang="en-US" altLang="zh-CN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UHPC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力学与收缩性能影响研究</a:t>
            </a:r>
            <a:r>
              <a:rPr lang="zh-CN" altLang="en-US" sz="950" baseline="30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*</a:t>
            </a:r>
            <a:r>
              <a:rPr lang="en-US" altLang="zh-CN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</a:t>
            </a: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梁乾勇，程书凯，王红涛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Effect of magnesium oxide expander on mechanical and shrinkage properties of UHPC incorporating recycled sand                                                                    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Liang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Qianyong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Cheng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Shukai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Hongtao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掺陶粒混凝土性能试验及轻质构件施工应用                                           秦孟奇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Performance test of concrete mixed with </a:t>
            </a:r>
            <a:r>
              <a:rPr lang="en-US" altLang="zh-CN" sz="9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ceramsite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and construction application of lightweight components  </a:t>
            </a:r>
          </a:p>
          <a:p>
            <a:pPr>
              <a:lnSpc>
                <a:spcPts val="1500"/>
              </a:lnSpc>
            </a:pP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                             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Qin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Mengqi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陶粒混凝土性能试验与轻质构件应用研究                               郝凤磊，施 军，丁 炜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Research on performance testing of </a:t>
            </a:r>
            <a:r>
              <a:rPr lang="en-US" altLang="zh-CN" sz="9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ceramsite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concrete and application of lightweight components   </a:t>
            </a:r>
          </a:p>
          <a:p>
            <a:pPr>
              <a:lnSpc>
                <a:spcPts val="1500"/>
              </a:lnSpc>
            </a:pP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Hao Fenglei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Shi Jun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Ding Wei</a:t>
            </a:r>
          </a:p>
          <a:p>
            <a:pPr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大掺量矿渣粉混凝土大体积基础温控与抗裂性能试验研究                       侯玉娜，冷润涛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Experimental study on temperature control and crack resistance of massive foundations made of high-volume slag powder concrete                                                                                       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Hou Yuna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Leng Runtao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ts val="1500"/>
              </a:lnSpc>
            </a:pPr>
            <a:r>
              <a:rPr lang="zh-CN" altLang="en-US" sz="95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混凝土和易性影响因素的研究               贾会霞，杨瑞环，张海燕，白航宇，窦斯琪，朱志文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Research on influencing factors of concrete workability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</a:t>
            </a:r>
          </a:p>
          <a:p>
            <a:pPr>
              <a:lnSpc>
                <a:spcPts val="1500"/>
              </a:lnSpc>
            </a:pP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Jia Huixia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Yang Ruihuan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Zhang Haiyan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Bai Hangyu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Dou Siqi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de-DE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Zhu Zhiwen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ts val="1500"/>
              </a:lnSpc>
            </a:pP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ts val="1500"/>
              </a:lnSpc>
            </a:pP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07085" y="6492772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33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800100" y="7056175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37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807403" y="7630850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44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53DA7E3-B962-8621-083B-37E6F524159E}"/>
              </a:ext>
            </a:extLst>
          </p:cNvPr>
          <p:cNvSpPr txBox="1"/>
          <p:nvPr/>
        </p:nvSpPr>
        <p:spPr>
          <a:xfrm>
            <a:off x="810260" y="8199175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48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8590745-0010-A76F-8020-304BB03A4845}"/>
              </a:ext>
            </a:extLst>
          </p:cNvPr>
          <p:cNvSpPr txBox="1"/>
          <p:nvPr/>
        </p:nvSpPr>
        <p:spPr>
          <a:xfrm>
            <a:off x="806450" y="8780324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51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F57DB2C-3711-8138-2960-63CB65701229}"/>
              </a:ext>
            </a:extLst>
          </p:cNvPr>
          <p:cNvSpPr txBox="1"/>
          <p:nvPr/>
        </p:nvSpPr>
        <p:spPr>
          <a:xfrm>
            <a:off x="804386" y="9352355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54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F15717A-8DBE-5AAF-B0C7-51949B3EA7F6}"/>
              </a:ext>
            </a:extLst>
          </p:cNvPr>
          <p:cNvSpPr txBox="1"/>
          <p:nvPr/>
        </p:nvSpPr>
        <p:spPr>
          <a:xfrm>
            <a:off x="806450" y="9919873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57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5476" y="9454077"/>
            <a:ext cx="5748819" cy="895004"/>
          </a:xfrm>
          <a:prstGeom prst="rect">
            <a:avLst/>
          </a:prstGeom>
          <a:solidFill>
            <a:srgbClr val="EDF2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05510" y="7238820"/>
            <a:ext cx="5743575" cy="1880430"/>
          </a:xfrm>
          <a:prstGeom prst="rect">
            <a:avLst/>
          </a:prstGeom>
          <a:solidFill>
            <a:srgbClr val="FFF5D9"/>
          </a:solidFill>
          <a:ln>
            <a:solidFill>
              <a:srgbClr val="FFF5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200784" y="912315"/>
            <a:ext cx="5453381" cy="6788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热再生</a:t>
            </a:r>
            <a:r>
              <a:rPr lang="en-US" altLang="zh-CN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SMA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沥青混合料抗滑性能试验研究</a:t>
            </a:r>
            <a:r>
              <a:rPr lang="zh-CN" altLang="en-US" sz="950" baseline="3000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                     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袁添笑，段盛瀚，李 波，聂文强，於亚辉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Experimental study on skid resistance of hot in-place recycled SMA asphalt mixture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  Yuan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Tianxiao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Duan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Shenghan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Li Bo ,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Nie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Wenqiang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Yu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Yahui</a:t>
            </a:r>
            <a:endParaRPr lang="en-US" altLang="zh-CN" sz="9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algn="r" fontAlgn="auto">
              <a:lnSpc>
                <a:spcPts val="1500"/>
              </a:lnSpc>
            </a:pP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00786" y="1885769"/>
            <a:ext cx="5448299" cy="17539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高粘湿物料在水泥生产中的预处理及储运技术研究                                     姜玉亭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Research on storage and conveying technology of high viscous wet materials in cement plants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                                  Jiang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Yuting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尼日利亚燃煤电厂项目废水处理系统及优化                                   唐小钦，周  旭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Wastewater treatment system and optimization for coal-fired power plant projects in Nigeria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                  Tang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Xiaoqin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Zhou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Xu</a:t>
            </a:r>
          </a:p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赤泥基注浆材料富水砂土基坑加固效果数值分析                                       郝大鹏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Numerical analysis of the reinforcement effect of red mud-based grouting material on water-rich sandy soil foundation pits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         Hao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Dapeng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48034" y="6905676"/>
            <a:ext cx="161500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accent5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广</a:t>
            </a:r>
            <a:r>
              <a:rPr lang="zh-CN" altLang="en-US" sz="1400" b="1" dirty="0">
                <a:solidFill>
                  <a:schemeClr val="accent5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告</a:t>
            </a:r>
            <a:r>
              <a:rPr lang="zh-CN" altLang="en-US" sz="1400" b="1" dirty="0">
                <a:solidFill>
                  <a:schemeClr val="accent5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索引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42340" y="7224214"/>
            <a:ext cx="2724785" cy="199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中建材（合肥）机电工程技术有限公司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（封面）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葫芦岛鼎力达机械工业有限公司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     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（封底）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江苏鹏飞集团有限公司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（封三）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天津南极星隔热材料有限公司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山东工业陶瓷研究设计院有限公司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中国中材国际工程股份有限公司（南京）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湖北东升天龙节能环保科技有限公司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中国中材国际工程股份有限公司（南京）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5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南京高精齿轮集团有限公司                           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6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  <a:endParaRPr lang="zh-CN" altLang="en-US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l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24384" y="6943103"/>
            <a:ext cx="120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accent5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彩 色</a:t>
            </a:r>
          </a:p>
        </p:txBody>
      </p:sp>
      <p:sp>
        <p:nvSpPr>
          <p:cNvPr id="3" name="矩形 2"/>
          <p:cNvSpPr/>
          <p:nvPr/>
        </p:nvSpPr>
        <p:spPr>
          <a:xfrm>
            <a:off x="3853180" y="7223579"/>
            <a:ext cx="2717165" cy="1960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南京玻璃纤维研究设计院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有限公司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）芜湖市爱德运输机械有限公司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       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（前插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8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</a:p>
          <a:p>
            <a:pPr indent="0" algn="just" fontAlgn="auto">
              <a:lnSpc>
                <a:spcPts val="1500"/>
              </a:lnSpc>
            </a:pPr>
            <a:r>
              <a:rPr lang="zh-CN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中材宁锐（南京）国际物流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有限公司        （后插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江苏恒耐炉料集团有限公司           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2-3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 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富勒尔科技（北京）有限公司         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4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南京易深工业技术有限公司           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5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）道达尔润滑油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中国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)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有限公司         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6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天津赛威传动有限公司                           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7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just" fontAlgn="auto">
              <a:lnSpc>
                <a:spcPts val="1500"/>
              </a:lnSpc>
            </a:pP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郑州盛世金鼎保温耐火材料有限公司    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（后插</a:t>
            </a:r>
            <a:r>
              <a:rPr lang="en-US" altLang="zh-CN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8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fontAlgn="auto">
              <a:lnSpc>
                <a:spcPts val="1500"/>
              </a:lnSpc>
            </a:pP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fontAlgn="auto">
              <a:lnSpc>
                <a:spcPts val="1500"/>
              </a:lnSpc>
            </a:pPr>
            <a:endParaRPr lang="en-US" altLang="zh-CN" sz="900" dirty="0">
              <a:solidFill>
                <a:schemeClr val="accent5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46277" y="9473436"/>
            <a:ext cx="5689783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1500"/>
              </a:lnSpc>
            </a:pPr>
            <a:r>
              <a:rPr lang="zh-CN" altLang="en-US" sz="800" dirty="0">
                <a:solidFill>
                  <a:schemeClr val="accent5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900" dirty="0">
                <a:solidFill>
                  <a:schemeClr val="accent5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本刊坚决抵制任何形式的学术不端行为，要求投稿论文必须为作者原创作品，未曾以任何形式在国内外公开出版物上发表过，也不存在一稿多投、重复发表等违反学术道德的情况。投稿论文一旦被本刊录用，即视为作者同意将该论文的著作权转让给本刊编辑部。本刊有权对录用论文进行编辑、修改、排版、印刷、发行，以及通过本刊官方网站、数据库等平台进行传播和推广。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873760" y="9157154"/>
            <a:ext cx="3194685" cy="258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400" b="1" dirty="0">
                <a:solidFill>
                  <a:schemeClr val="accent5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</a:t>
            </a:r>
            <a:r>
              <a:rPr lang="zh-CN" altLang="en-US" sz="1400" b="1" dirty="0">
                <a:solidFill>
                  <a:schemeClr val="accent5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1400" b="1" dirty="0">
                <a:solidFill>
                  <a:schemeClr val="accent5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明</a:t>
            </a:r>
          </a:p>
        </p:txBody>
      </p:sp>
      <p:cxnSp>
        <p:nvCxnSpPr>
          <p:cNvPr id="35" name="直接连接符 34"/>
          <p:cNvCxnSpPr/>
          <p:nvPr/>
        </p:nvCxnSpPr>
        <p:spPr>
          <a:xfrm flipV="1">
            <a:off x="888315" y="6899776"/>
            <a:ext cx="5723419" cy="6241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3135731" y="94962"/>
            <a:ext cx="12808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5"/>
                </a:solidFill>
              </a:rPr>
              <a:t>目      录</a:t>
            </a:r>
            <a:endParaRPr lang="en-US" altLang="zh-CN" sz="2400" b="1" dirty="0">
              <a:solidFill>
                <a:schemeClr val="accent5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accent5"/>
                </a:solidFill>
              </a:rPr>
              <a:t>CONTENTS</a:t>
            </a:r>
            <a:endParaRPr lang="zh-CN" altLang="en-US" b="1" dirty="0">
              <a:solidFill>
                <a:schemeClr val="accent5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7085" y="936444"/>
            <a:ext cx="412750" cy="288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60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798830" y="1897834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64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803910" y="2459809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69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803275" y="3045279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73</a:t>
            </a: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05656" y="923744"/>
            <a:ext cx="5723419" cy="6241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892304" y="1617637"/>
            <a:ext cx="5748950" cy="246221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chemeClr val="accent5">
                  <a:alpha val="20000"/>
                </a:schemeClr>
              </a:gs>
              <a:gs pos="57000">
                <a:schemeClr val="accent5">
                  <a:alpha val="60000"/>
                </a:schemeClr>
              </a:gs>
              <a:gs pos="72000">
                <a:schemeClr val="accent5">
                  <a:alpha val="70000"/>
                </a:schemeClr>
              </a:gs>
              <a:gs pos="100000">
                <a:schemeClr val="accent5"/>
              </a:gs>
              <a:gs pos="2000">
                <a:schemeClr val="accent5">
                  <a:alpha val="0"/>
                </a:schemeClr>
              </a:gs>
            </a:gsLst>
            <a:lin ang="108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工程设计  </a:t>
            </a:r>
            <a:r>
              <a:rPr lang="en-US" altLang="zh-CN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Engineering Design</a:t>
            </a:r>
            <a:endParaRPr lang="zh-CN" altLang="en-US" sz="10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E2E47E5-3ADB-D9CC-26E7-63D59396E2CC}"/>
              </a:ext>
            </a:extLst>
          </p:cNvPr>
          <p:cNvSpPr txBox="1"/>
          <p:nvPr/>
        </p:nvSpPr>
        <p:spPr>
          <a:xfrm>
            <a:off x="905510" y="3713819"/>
            <a:ext cx="5748950" cy="246221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chemeClr val="accent5">
                  <a:alpha val="20000"/>
                </a:schemeClr>
              </a:gs>
              <a:gs pos="57000">
                <a:schemeClr val="accent5">
                  <a:alpha val="60000"/>
                </a:schemeClr>
              </a:gs>
              <a:gs pos="72000">
                <a:schemeClr val="accent5">
                  <a:alpha val="70000"/>
                </a:schemeClr>
              </a:gs>
              <a:gs pos="100000">
                <a:schemeClr val="accent5"/>
              </a:gs>
              <a:gs pos="2000">
                <a:schemeClr val="accent5">
                  <a:alpha val="0"/>
                </a:schemeClr>
              </a:gs>
            </a:gsLst>
            <a:lin ang="10800000" scaled="0"/>
          </a:gradFill>
        </p:spPr>
        <p:txBody>
          <a:bodyPr wrap="square" rtlCol="0">
            <a:spAutoFit/>
          </a:bodyPr>
          <a:lstStyle/>
          <a:p>
            <a:r>
              <a:rPr lang="zh-CN" altLang="en-US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生产实践  </a:t>
            </a:r>
            <a:r>
              <a:rPr lang="en-US" altLang="zh-CN" sz="1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Production Practice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64BAD0B-6CBA-04DC-59C7-B9C010C326EE}"/>
              </a:ext>
            </a:extLst>
          </p:cNvPr>
          <p:cNvSpPr txBox="1"/>
          <p:nvPr/>
        </p:nvSpPr>
        <p:spPr>
          <a:xfrm>
            <a:off x="1200784" y="4081248"/>
            <a:ext cx="5448301" cy="275985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1500"/>
              </a:lnSpc>
            </a:pP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水泥工程国际项目中的物流成本管控</a:t>
            </a:r>
            <a:r>
              <a:rPr lang="en-US" altLang="zh-CN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沙 静，廖德洪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Logistics cost control in international cement engineering projects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                Sha Jing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Liao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Dehong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algn="just" fontAlgn="auto">
              <a:lnSpc>
                <a:spcPts val="1500"/>
              </a:lnSpc>
            </a:pPr>
            <a:r>
              <a:rPr lang="en-US" altLang="zh-CN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GB/T 3183—2025《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砌筑水泥</a:t>
            </a:r>
            <a:r>
              <a:rPr lang="en-US" altLang="zh-CN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》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新标准下的砌筑水泥质量分析                            吴锦锋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Quality analysis of current masonry cement based on the new standard GB/T 3183—2025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Masonry Cement</a:t>
            </a:r>
          </a:p>
          <a:p>
            <a:pPr indent="0" algn="just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                                                Wu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Jinfeng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熟料生产中硫元素的存在形式以及对熟料性能的影响                                 童  昊</a:t>
            </a: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Forms of sulfur present in clinker production and their impact on clinker properties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Tong Hao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熟料需水量高的调整实践                                                           郑  虎</a:t>
            </a:r>
            <a:endParaRPr lang="en-US" altLang="zh-CN" sz="95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ts val="1500"/>
              </a:lnSpc>
            </a:pP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Practice of adjusting high water requirement for clinker    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Zheng Hu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磷尾矿配料优化提升熟料</a:t>
            </a:r>
            <a:r>
              <a:rPr lang="en-US" altLang="zh-CN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950" baseline="-250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en-US" altLang="zh-CN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强度的研究</a:t>
            </a:r>
            <a:endParaRPr lang="en-US" altLang="zh-CN" sz="95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algn="r" fontAlgn="auto">
              <a:lnSpc>
                <a:spcPts val="1500"/>
              </a:lnSpc>
            </a:pPr>
            <a:r>
              <a:rPr lang="zh-CN" altLang="en-US" sz="95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       向丛阳，吴晓欢，李 飞，段亚军，黄  凯，夏 枫，高诗莹</a:t>
            </a:r>
            <a:endParaRPr lang="en-US" altLang="zh-CN" sz="95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ts val="1500"/>
              </a:lnSpc>
            </a:pPr>
            <a:r>
              <a:rPr lang="en-US" altLang="zh-CN" sz="9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Optimization of phosphorus tailings batching to enhance the 3 d strength of clinker</a:t>
            </a:r>
          </a:p>
          <a:p>
            <a:pPr indent="0" fontAlgn="auto">
              <a:lnSpc>
                <a:spcPts val="1500"/>
              </a:lnSpc>
            </a:pP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Xiang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Congyang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Wu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Xiaohuan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fei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Duan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Yajun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Huang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Kai,Xia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feng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, </a:t>
            </a:r>
            <a:r>
              <a:rPr lang="en-US" altLang="zh-CN" sz="95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Gao </a:t>
            </a:r>
            <a:r>
              <a:rPr lang="en-US" altLang="zh-CN" sz="95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Shiying</a:t>
            </a:r>
            <a:endParaRPr lang="en-US" altLang="zh-CN" sz="95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526AA76-CD8D-1D45-884D-147C9703F2B1}"/>
              </a:ext>
            </a:extLst>
          </p:cNvPr>
          <p:cNvSpPr txBox="1"/>
          <p:nvPr/>
        </p:nvSpPr>
        <p:spPr>
          <a:xfrm>
            <a:off x="805659" y="4100777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79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FF1AB06-4695-9F17-421E-209DEB40E26B}"/>
              </a:ext>
            </a:extLst>
          </p:cNvPr>
          <p:cNvSpPr txBox="1"/>
          <p:nvPr/>
        </p:nvSpPr>
        <p:spPr>
          <a:xfrm>
            <a:off x="808358" y="4670372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82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FB37C7E-DC63-684D-8C24-B3A5190F2E7F}"/>
              </a:ext>
            </a:extLst>
          </p:cNvPr>
          <p:cNvSpPr txBox="1"/>
          <p:nvPr/>
        </p:nvSpPr>
        <p:spPr>
          <a:xfrm>
            <a:off x="805342" y="5239175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85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69946BE-EA8B-7A80-B591-091A785C9303}"/>
              </a:ext>
            </a:extLst>
          </p:cNvPr>
          <p:cNvSpPr txBox="1"/>
          <p:nvPr/>
        </p:nvSpPr>
        <p:spPr>
          <a:xfrm>
            <a:off x="803277" y="5622543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89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2F3D958B-E140-863B-7A74-6289A92EAEC5}"/>
              </a:ext>
            </a:extLst>
          </p:cNvPr>
          <p:cNvSpPr txBox="1"/>
          <p:nvPr/>
        </p:nvSpPr>
        <p:spPr>
          <a:xfrm>
            <a:off x="812132" y="5996325"/>
            <a:ext cx="4127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宋体" panose="02010600030101010101" pitchFamily="2" charset="-122"/>
                <a:ea typeface="宋体" panose="02010600030101010101" pitchFamily="2" charset="-122"/>
              </a:rPr>
              <a:t>92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822</TotalTime>
  <Words>1219</Words>
  <Application>Microsoft Office PowerPoint</Application>
  <PresentationFormat>自定义</PresentationFormat>
  <Paragraphs>94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华文楷体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l刘丹青</dc:creator>
  <cp:lastModifiedBy>user</cp:lastModifiedBy>
  <cp:revision>115</cp:revision>
  <cp:lastPrinted>2026-06-04T01:06:12Z</cp:lastPrinted>
  <dcterms:created xsi:type="dcterms:W3CDTF">2025-05-09T07:04:00Z</dcterms:created>
  <dcterms:modified xsi:type="dcterms:W3CDTF">2026-06-05T00:53:54Z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01F0914A916A4588AA96DD86C7818CA7_13</vt:lpwstr>
  </property>
  <property fmtid="{D5CDD505-2E9C-101B-9397-08002B2CF9AE}" pid="3" name="KSOProductBuildVer">
    <vt:lpwstr>2052-12.1.0.25865</vt:lpwstr>
  </property>
</Properties>
</file>